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67"/>
  </p:notesMasterIdLst>
  <p:sldIdLst>
    <p:sldId id="256" r:id="rId13"/>
    <p:sldId id="258" r:id="rId14"/>
    <p:sldId id="323" r:id="rId15"/>
    <p:sldId id="296" r:id="rId16"/>
    <p:sldId id="282" r:id="rId17"/>
    <p:sldId id="311" r:id="rId18"/>
    <p:sldId id="316" r:id="rId19"/>
    <p:sldId id="312" r:id="rId20"/>
    <p:sldId id="313" r:id="rId21"/>
    <p:sldId id="315" r:id="rId22"/>
    <p:sldId id="314" r:id="rId23"/>
    <p:sldId id="318" r:id="rId24"/>
    <p:sldId id="319" r:id="rId25"/>
    <p:sldId id="324" r:id="rId26"/>
    <p:sldId id="325" r:id="rId27"/>
    <p:sldId id="317" r:id="rId28"/>
    <p:sldId id="326" r:id="rId29"/>
    <p:sldId id="288" r:id="rId30"/>
    <p:sldId id="297" r:id="rId31"/>
    <p:sldId id="283" r:id="rId32"/>
    <p:sldId id="289" r:id="rId33"/>
    <p:sldId id="299" r:id="rId34"/>
    <p:sldId id="290" r:id="rId35"/>
    <p:sldId id="291" r:id="rId36"/>
    <p:sldId id="292" r:id="rId37"/>
    <p:sldId id="295" r:id="rId38"/>
    <p:sldId id="293" r:id="rId39"/>
    <p:sldId id="332" r:id="rId40"/>
    <p:sldId id="329" r:id="rId41"/>
    <p:sldId id="330" r:id="rId42"/>
    <p:sldId id="331" r:id="rId43"/>
    <p:sldId id="284" r:id="rId44"/>
    <p:sldId id="300" r:id="rId45"/>
    <p:sldId id="303" r:id="rId46"/>
    <p:sldId id="304" r:id="rId47"/>
    <p:sldId id="327" r:id="rId48"/>
    <p:sldId id="328" r:id="rId49"/>
    <p:sldId id="302" r:id="rId50"/>
    <p:sldId id="306" r:id="rId51"/>
    <p:sldId id="305" r:id="rId52"/>
    <p:sldId id="263" r:id="rId53"/>
    <p:sldId id="264" r:id="rId54"/>
    <p:sldId id="272" r:id="rId55"/>
    <p:sldId id="308" r:id="rId56"/>
    <p:sldId id="307" r:id="rId57"/>
    <p:sldId id="281" r:id="rId58"/>
    <p:sldId id="309" r:id="rId59"/>
    <p:sldId id="321" r:id="rId60"/>
    <p:sldId id="285" r:id="rId61"/>
    <p:sldId id="320" r:id="rId62"/>
    <p:sldId id="278" r:id="rId63"/>
    <p:sldId id="310" r:id="rId64"/>
    <p:sldId id="322" r:id="rId65"/>
    <p:sldId id="262" r:id="rId6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0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C255C-B34E-F840-BD68-C5A8455AF652}" type="datetimeFigureOut">
              <a:rPr lang="en-US" smtClean="0"/>
              <a:t>3/13/14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99B39-B1D3-7B45-9B05-F49DCF5876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99B39-B1D3-7B45-9B05-F49DCF58765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8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59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513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4236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099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71169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06473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2160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5978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523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05354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2544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2212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0470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1283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1110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356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85144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30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4725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268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60344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36352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39156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07266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5946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7708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070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9774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548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692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11206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81963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76285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6376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678593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47436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1930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261357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0414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296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29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5534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04762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352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08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005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95704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14321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9352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06505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88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8122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409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018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6995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921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800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4100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4553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66014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40322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45167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4733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520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139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336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84661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77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953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4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9808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2822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90925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17672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7082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770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091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538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43662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935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650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57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3562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962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11808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5579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06653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116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21275" y="1790700"/>
            <a:ext cx="15081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1790700"/>
            <a:ext cx="4371975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3132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289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04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98030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741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694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271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005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7891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32940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9366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273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03200"/>
            <a:ext cx="2925762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03200"/>
            <a:ext cx="8624888" cy="850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632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913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8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21573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53849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559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625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853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4068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34924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72991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21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443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65459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161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12496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174964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8457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3257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103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9307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69807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350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084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3859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1001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833576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625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20556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795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10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5289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4495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82941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07849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8845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92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New Century Schlbk" charset="0"/>
              </a:rPr>
              <a:t>Click to edit Master text styles</a:t>
            </a:r>
          </a:p>
          <a:p>
            <a:pPr lvl="1"/>
            <a:r>
              <a:rPr lang="en-US">
                <a:sym typeface="Century Schoolbook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Nexa Bol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Nexa Bol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Nexa Bold" charset="0"/>
          <a:ea typeface="ヒラギノ角ゴ ProN W6" charset="0"/>
          <a:cs typeface="ヒラギノ角ゴ ProN W6" charset="0"/>
          <a:sym typeface="Nexa Bol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Nexa Bold" charset="0"/>
          <a:ea typeface="ヒラギノ角ゴ ProN W6" charset="0"/>
          <a:cs typeface="ヒラギノ角ゴ ProN W6" charset="0"/>
          <a:sym typeface="Nexa Bol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Nexa Bold" charset="0"/>
          <a:ea typeface="ヒラギノ角ゴ ProN W6" charset="0"/>
          <a:cs typeface="ヒラギノ角ゴ ProN W6" charset="0"/>
          <a:sym typeface="Nexa Bol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Nexa Bold" charset="0"/>
          <a:ea typeface="ヒラギノ角ゴ ProN W6" charset="0"/>
          <a:cs typeface="ヒラギノ角ゴ ProN W6" charset="0"/>
          <a:sym typeface="Nexa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Nexa Bold" charset="0"/>
          <a:ea typeface="ヒラギノ角ゴ ProN W6" charset="0"/>
          <a:cs typeface="ヒラギノ角ゴ ProN W6" charset="0"/>
          <a:sym typeface="Nexa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Nexa Bold" charset="0"/>
          <a:ea typeface="ヒラギノ角ゴ ProN W6" charset="0"/>
          <a:cs typeface="ヒラギノ角ゴ ProN W6" charset="0"/>
          <a:sym typeface="Nexa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Nexa Bold" charset="0"/>
          <a:ea typeface="ヒラギノ角ゴ ProN W6" charset="0"/>
          <a:cs typeface="ヒラギノ角ゴ ProN W6" charset="0"/>
          <a:sym typeface="Nexa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Nexa Bold" charset="0"/>
          <a:ea typeface="ヒラギノ角ゴ ProN W6" charset="0"/>
          <a:cs typeface="ヒラギノ角ゴ ProN W6" charset="0"/>
          <a:sym typeface="Nexa Bol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New Century Schlbk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Schoolbook" charset="0"/>
          <a:ea typeface="ヒラギノ明朝 ProN W3" charset="0"/>
          <a:cs typeface="ヒラギノ明朝 ProN W3" charset="0"/>
          <a:sym typeface="Century Schoolbook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halkboard" charset="0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halkboard" charset="0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halkboard" charset="0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halkboard" charset="0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halkboard" charset="0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halkboard" charset="0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halkboard" charset="0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7300" y="2946400"/>
            <a:ext cx="41275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066800"/>
            <a:ext cx="104648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7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9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81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Roboto Black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Roboto Regular" charset="0"/>
              </a:rPr>
              <a:t>Click to edit Master text styles</a:t>
            </a:r>
          </a:p>
          <a:p>
            <a:pPr lvl="1"/>
            <a:r>
              <a:rPr lang="en-US" dirty="0">
                <a:sym typeface="Roboto Regular" charset="0"/>
              </a:rPr>
              <a:t>Second level</a:t>
            </a:r>
          </a:p>
          <a:p>
            <a:pPr lvl="2"/>
            <a:r>
              <a:rPr lang="en-US" dirty="0">
                <a:sym typeface="Roboto Regular" charset="0"/>
              </a:rPr>
              <a:t>Third level</a:t>
            </a:r>
          </a:p>
          <a:p>
            <a:pPr lvl="3"/>
            <a:r>
              <a:rPr lang="en-US" dirty="0">
                <a:sym typeface="Roboto Regular" charset="0"/>
              </a:rPr>
              <a:t>Fourth level</a:t>
            </a:r>
          </a:p>
          <a:p>
            <a:pPr lvl="4"/>
            <a:r>
              <a:rPr lang="en-US" dirty="0">
                <a:sym typeface="Roboto Regula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imes"/>
          <a:ea typeface="+mj-ea"/>
          <a:cs typeface="+mj-cs"/>
          <a:sym typeface="Roboto Black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9pPr>
    </p:titleStyle>
    <p:bodyStyle>
      <a:lvl1pPr marL="841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Times"/>
          <a:ea typeface="+mn-ea"/>
          <a:cs typeface="+mn-cs"/>
          <a:sym typeface="Roboto Regular" charset="0"/>
        </a:defRPr>
      </a:lvl1pPr>
      <a:lvl2pPr marL="13874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Times"/>
          <a:ea typeface="+mn-ea"/>
          <a:cs typeface="+mn-cs"/>
          <a:sym typeface="Roboto Regular" charset="0"/>
        </a:defRPr>
      </a:lvl2pPr>
      <a:lvl3pPr marL="19208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Times"/>
          <a:ea typeface="+mn-ea"/>
          <a:cs typeface="+mn-cs"/>
          <a:sym typeface="Roboto Regular" charset="0"/>
        </a:defRPr>
      </a:lvl3pPr>
      <a:lvl4pPr marL="2492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Times"/>
          <a:ea typeface="+mn-ea"/>
          <a:cs typeface="+mn-cs"/>
          <a:sym typeface="Roboto Regular" charset="0"/>
        </a:defRPr>
      </a:lvl4pPr>
      <a:lvl5pPr marL="3076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Times"/>
          <a:ea typeface="+mn-ea"/>
          <a:cs typeface="+mn-cs"/>
          <a:sym typeface="Roboto Regular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068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49403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7907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Roboto Black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Roboto Medium" charset="0"/>
              </a:rPr>
              <a:t>Click to edit Master text styles</a:t>
            </a:r>
          </a:p>
          <a:p>
            <a:pPr lvl="1"/>
            <a:r>
              <a:rPr lang="en-US" dirty="0">
                <a:sym typeface="Roboto Medium" charset="0"/>
              </a:rPr>
              <a:t>Second level</a:t>
            </a:r>
          </a:p>
          <a:p>
            <a:pPr lvl="2"/>
            <a:r>
              <a:rPr lang="en-US" dirty="0">
                <a:sym typeface="Roboto Medium" charset="0"/>
              </a:rPr>
              <a:t>Third level</a:t>
            </a:r>
          </a:p>
          <a:p>
            <a:pPr lvl="3"/>
            <a:r>
              <a:rPr lang="en-US" dirty="0">
                <a:sym typeface="Roboto Medium" charset="0"/>
              </a:rPr>
              <a:t>Fourth level</a:t>
            </a:r>
          </a:p>
          <a:p>
            <a:pPr lvl="4"/>
            <a:r>
              <a:rPr lang="en-US" dirty="0">
                <a:sym typeface="Roboto Medium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imes"/>
          <a:ea typeface="+mj-ea"/>
          <a:cs typeface="+mj-cs"/>
          <a:sym typeface="Roboto Black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Roboto Black" charset="0"/>
          <a:ea typeface="ヒラギノ角ゴ ProN W6" charset="0"/>
          <a:cs typeface="ヒラギノ角ゴ ProN W6" charset="0"/>
          <a:sym typeface="Roboto Black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Times"/>
          <a:ea typeface="+mn-ea"/>
          <a:cs typeface="+mn-cs"/>
          <a:sym typeface="Roboto Medium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Times"/>
          <a:ea typeface="+mn-ea"/>
          <a:cs typeface="+mn-cs"/>
          <a:sym typeface="Roboto Medium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Times"/>
          <a:ea typeface="+mn-ea"/>
          <a:cs typeface="+mn-cs"/>
          <a:sym typeface="Roboto Medium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Times"/>
          <a:ea typeface="+mn-ea"/>
          <a:cs typeface="+mn-cs"/>
          <a:sym typeface="Roboto Medium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Times"/>
          <a:ea typeface="+mn-ea"/>
          <a:cs typeface="+mn-cs"/>
          <a:sym typeface="Roboto Medium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Roboto Medium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Roboto Medium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Roboto Medium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Roboto Medium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2514600"/>
            <a:ext cx="10464800" cy="4152900"/>
          </a:xfrm>
          <a:ln/>
        </p:spPr>
        <p:txBody>
          <a:bodyPr/>
          <a:lstStyle/>
          <a:p>
            <a:r>
              <a:rPr lang="en-US" sz="4800" dirty="0" smtClean="0"/>
              <a:t>The Roadmap </a:t>
            </a:r>
            <a:endParaRPr lang="en-US" sz="4800" dirty="0"/>
          </a:p>
          <a:p>
            <a:r>
              <a:rPr lang="en-US" sz="4800" dirty="0" smtClean="0"/>
              <a:t>for </a:t>
            </a:r>
            <a:endParaRPr lang="en-US" sz="4800" dirty="0"/>
          </a:p>
          <a:p>
            <a:r>
              <a:rPr lang="en-US" sz="4800" dirty="0" smtClean="0"/>
              <a:t>The ScoreBeyond Story</a:t>
            </a:r>
          </a:p>
          <a:p>
            <a:endParaRPr lang="en-US" sz="4800" dirty="0" smtClean="0"/>
          </a:p>
          <a:p>
            <a:endParaRPr lang="en-US" sz="4800" dirty="0"/>
          </a:p>
          <a:p>
            <a:r>
              <a:rPr lang="en-US" sz="4800" dirty="0" smtClean="0"/>
              <a:t>Prepared by Get Rich Quick </a:t>
            </a:r>
            <a:endParaRPr lang="en-US" sz="4800" dirty="0"/>
          </a:p>
          <a:p>
            <a:r>
              <a:rPr lang="en-US" sz="4800" dirty="0" smtClean="0"/>
              <a:t>March 13, 2014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16000" y="236220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Partners want a proven platform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that makes it easy to develop apps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for people who need them.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4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Investors want to see opportunity,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growth, and a unique solution to a pervasive problem.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62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Our people, and the people who want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join us,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want to know that they’re part of a cause that’s actually making a difference.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96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Each of these audiences needs to hear a story that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makes them believe that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what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we are doing matters to them.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95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they will.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11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But.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43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easy to make any story complex.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hard to make our story </a:t>
            </a: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clear, simple, and persuasive.</a:t>
            </a:r>
          </a:p>
          <a:p>
            <a:pPr marL="342900" indent="-139700"/>
            <a:endParaRPr lang="en-US" sz="4800" dirty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0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easy to make any story complex.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hard to make our story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clear, simple, and persuasive.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5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So we need to agree: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No jargon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. 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No words-we-have-to-define.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No overcomplexification </a:t>
            </a:r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of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what we do.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48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Not to our people.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Not to our customers,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Not influencers, investors, or partners.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Not anybody.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52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Our challenge is not perfecting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what we want to say about ourselves.</a:t>
            </a:r>
          </a:p>
          <a:p>
            <a:pPr marL="342900" indent="-139700"/>
            <a:endParaRPr lang="en-US" sz="4800" i="1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Our challenge is clearly stating </a:t>
            </a:r>
          </a:p>
          <a:p>
            <a:pPr marL="342900" indent="-139700"/>
            <a:r>
              <a:rPr lang="en-US" sz="4800" i="1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what our audiences need to hear about us </a:t>
            </a: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in order to buy our service</a:t>
            </a: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or support our cause. </a:t>
            </a:r>
          </a:p>
          <a:p>
            <a:pPr marL="342900" indent="-139700"/>
            <a:endParaRPr lang="en-US" sz="4800" dirty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Remember.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At heart, a brand isn’t a mask you put on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look or sound a certain way.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brand is who you are,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what you aspire to do,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why you matter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the people who matter.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2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t’s all about making a big promise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the people who matter.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then delivering.</a:t>
            </a:r>
          </a:p>
        </p:txBody>
      </p:sp>
    </p:spTree>
    <p:extLst>
      <p:ext uri="{BB962C8B-B14F-4D97-AF65-F5344CB8AC3E}">
        <p14:creationId xmlns:p14="http://schemas.microsoft.com/office/powerpoint/2010/main" val="1256153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Better yet,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overdelivering.</a:t>
            </a: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the people who matter.</a:t>
            </a:r>
          </a:p>
          <a:p>
            <a:pPr marL="342900" indent="-139700"/>
            <a:endParaRPr lang="en-US" sz="4800" dirty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then delivering.</a:t>
            </a:r>
          </a:p>
        </p:txBody>
      </p:sp>
    </p:spTree>
    <p:extLst>
      <p:ext uri="{BB962C8B-B14F-4D97-AF65-F5344CB8AC3E}">
        <p14:creationId xmlns:p14="http://schemas.microsoft.com/office/powerpoint/2010/main" val="3867315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your brand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 same way 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relationship: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care.</a:t>
            </a:r>
          </a:p>
          <a:p>
            <a:pPr marL="342900" indent="-139700"/>
            <a:r>
              <a:rPr lang="en-US" sz="48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trust.</a:t>
            </a:r>
          </a:p>
          <a:p>
            <a:pPr marL="342900" indent="-139700"/>
            <a:r>
              <a:rPr lang="en-US" sz="48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make promises.</a:t>
            </a:r>
          </a:p>
          <a:p>
            <a:pPr marL="342900" indent="-139700"/>
            <a:r>
              <a:rPr lang="en-US" sz="48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you keep them.</a:t>
            </a:r>
            <a:endParaRPr lang="en-US" sz="4800" dirty="0" smtClean="0">
              <a:solidFill>
                <a:schemeClr val="bg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36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your brand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 same way 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relationship: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care.</a:t>
            </a:r>
          </a:p>
          <a:p>
            <a:pPr marL="342900" indent="-139700"/>
            <a:r>
              <a:rPr lang="en-US" sz="4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trust.</a:t>
            </a:r>
          </a:p>
          <a:p>
            <a:pPr marL="342900" indent="-139700"/>
            <a:r>
              <a:rPr lang="en-US" sz="4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make promises.</a:t>
            </a:r>
          </a:p>
          <a:p>
            <a:pPr marL="342900" indent="-139700"/>
            <a:r>
              <a:rPr lang="en-US" sz="4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you keep them.</a:t>
            </a:r>
            <a:endParaRPr lang="en-US" sz="4800" dirty="0" smtClean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65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your brand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 same way 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relationship: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care.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trust.</a:t>
            </a:r>
          </a:p>
          <a:p>
            <a:pPr marL="342900" indent="-139700"/>
            <a:r>
              <a:rPr lang="en-US" sz="4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make promises.</a:t>
            </a:r>
          </a:p>
          <a:p>
            <a:pPr marL="342900" indent="-139700"/>
            <a:r>
              <a:rPr lang="en-US" sz="4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you keep them.</a:t>
            </a:r>
            <a:endParaRPr lang="en-US" sz="4800" dirty="0" smtClean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50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your brand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 same way 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relationship: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care.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trust.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make promises.</a:t>
            </a:r>
          </a:p>
          <a:p>
            <a:pPr marL="342900" indent="-139700"/>
            <a:r>
              <a:rPr lang="en-US" sz="4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you keep them.</a:t>
            </a:r>
            <a:endParaRPr lang="en-US" sz="4800" dirty="0" smtClean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91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your brand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 same way 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relationship: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care.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build trust.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make promises.</a:t>
            </a:r>
          </a:p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you keep them.</a:t>
            </a:r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90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build a brand,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must make a big promise. </a:t>
            </a:r>
          </a:p>
          <a:p>
            <a:pPr marL="342900" indent="-139700"/>
            <a:r>
              <a:rPr lang="en-US" sz="480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be true. </a:t>
            </a:r>
          </a:p>
          <a:p>
            <a:pPr marL="342900" indent="-139700"/>
            <a:r>
              <a:rPr lang="en-US" sz="480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be memorable.</a:t>
            </a:r>
          </a:p>
          <a:p>
            <a:pPr marL="342900" indent="-139700"/>
            <a:r>
              <a:rPr lang="en-US" sz="480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matter.</a:t>
            </a:r>
          </a:p>
          <a:p>
            <a:pPr marL="342900" indent="-139700"/>
            <a:endParaRPr lang="en-US" sz="4800" dirty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0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build a brand,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must make a big promise.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be true. </a:t>
            </a:r>
          </a:p>
          <a:p>
            <a:pPr marL="342900" indent="-139700"/>
            <a:r>
              <a:rPr lang="en-US" sz="480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be memorable.</a:t>
            </a:r>
          </a:p>
          <a:p>
            <a:pPr marL="342900" indent="-139700"/>
            <a:r>
              <a:rPr lang="en-US" sz="480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matter.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50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Our challenge is not perfecting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what we want to say about ourselves.</a:t>
            </a:r>
          </a:p>
          <a:p>
            <a:pPr marL="342900" indent="-139700"/>
            <a:endParaRPr lang="en-US" sz="4800" i="1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Our challenge is clearly stating </a:t>
            </a:r>
          </a:p>
          <a:p>
            <a:pPr marL="342900" indent="-139700"/>
            <a:r>
              <a:rPr lang="en-US" sz="4800" i="1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what our audiences need to hear about us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in order to buy our service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or support our cause. 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08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build a brand,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must make a big promise.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be true.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be memorable.</a:t>
            </a:r>
          </a:p>
          <a:p>
            <a:pPr marL="342900" indent="-139700"/>
            <a:r>
              <a:rPr lang="en-US" sz="480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matter.</a:t>
            </a:r>
          </a:p>
          <a:p>
            <a:pPr marL="342900" indent="-139700"/>
            <a:endParaRPr lang="en-US" sz="4800" dirty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78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To build a brand,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must make a big promise.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be true.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be memorable.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 must matter.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80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03200"/>
            <a:ext cx="10464800" cy="1244600"/>
          </a:xfrm>
          <a:ln/>
        </p:spPr>
        <p:txBody>
          <a:bodyPr/>
          <a:lstStyle/>
          <a:p>
            <a:r>
              <a:rPr lang="en-US" sz="1800" dirty="0" smtClean="0"/>
              <a:t>Why we matter.</a:t>
            </a:r>
            <a:br>
              <a:rPr lang="en-US" sz="1800" dirty="0" smtClean="0"/>
            </a:br>
            <a:r>
              <a:rPr lang="en-US" sz="1800" dirty="0" smtClean="0"/>
              <a:t>Our big promise.</a:t>
            </a:r>
            <a:br>
              <a:rPr lang="en-US" sz="1800" dirty="0" smtClean="0"/>
            </a:br>
            <a:r>
              <a:rPr lang="en-US" sz="1800" dirty="0" smtClean="0"/>
              <a:t>That we can deliver TODAY.</a:t>
            </a:r>
            <a:endParaRPr lang="en-US" sz="1800" dirty="0"/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ScoreBeyond provides the only affordable apps guaranteed to </a:t>
            </a:r>
          </a:p>
          <a:p>
            <a:pPr marL="342900" indent="-139700"/>
            <a:r>
              <a:rPr lang="en-US" sz="4800" i="1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improve your </a:t>
            </a:r>
            <a:r>
              <a:rPr lang="en-US" sz="4800" i="1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standardized </a:t>
            </a:r>
            <a:r>
              <a:rPr lang="en-US" sz="4800" i="1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test scores,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so you can learn anytime, anywhere.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68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03200"/>
            <a:ext cx="10464800" cy="1244600"/>
          </a:xfrm>
          <a:ln/>
        </p:spPr>
        <p:txBody>
          <a:bodyPr/>
          <a:lstStyle/>
          <a:p>
            <a:r>
              <a:rPr lang="en-US" sz="1800" dirty="0" smtClean="0"/>
              <a:t>Why we matter.</a:t>
            </a:r>
            <a:br>
              <a:rPr lang="en-US" sz="1800" dirty="0" smtClean="0"/>
            </a:br>
            <a:r>
              <a:rPr lang="en-US" sz="1800" dirty="0" smtClean="0"/>
              <a:t>Our big promise.</a:t>
            </a:r>
            <a:br>
              <a:rPr lang="en-US" sz="1800" dirty="0" smtClean="0"/>
            </a:br>
            <a:r>
              <a:rPr lang="en-US" sz="1800" dirty="0" smtClean="0"/>
              <a:t>That we ASPIRE TO IN THE FUTURE.</a:t>
            </a:r>
            <a:br>
              <a:rPr lang="en-US" sz="1800" dirty="0" smtClean="0"/>
            </a:br>
            <a:r>
              <a:rPr lang="en-US" sz="1800" dirty="0" smtClean="0"/>
              <a:t>Our Platform Promise.</a:t>
            </a:r>
            <a:endParaRPr lang="en-US" sz="1800" dirty="0"/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ScoreBeyond provides the only affordable apps guaranteed to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help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you learn almost anything, </a:t>
            </a:r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anytime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, anywhere.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03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mission is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not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fancy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BS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that gets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hung on the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wall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forgotten.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 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10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Our mission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is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what gets us out of bed in the morning.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our aspirations and </a:t>
            </a:r>
            <a:r>
              <a:rPr lang="en-US" sz="480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our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burning passion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. 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what drives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us.</a:t>
            </a:r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02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mission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is not written on the wall.</a:t>
            </a:r>
          </a:p>
          <a:p>
            <a:pPr marL="342900" indent="-139700"/>
            <a:endParaRPr lang="en-US" sz="480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written in the hearts </a:t>
            </a:r>
          </a:p>
          <a:p>
            <a:pPr marL="342900" indent="-139700"/>
            <a:r>
              <a:rPr lang="en-US" sz="480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of everyone in the organization.</a:t>
            </a:r>
            <a:endParaRPr lang="en-US" sz="4800" dirty="0" smtClean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7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mission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is not written on the wall.</a:t>
            </a:r>
          </a:p>
          <a:p>
            <a:pPr marL="342900" indent="-139700"/>
            <a:endParaRPr lang="en-US" sz="480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written in the hearts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of everyone in the organization.</a:t>
            </a:r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47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03200"/>
            <a:ext cx="10464800" cy="1244600"/>
          </a:xfrm>
          <a:ln/>
        </p:spPr>
        <p:txBody>
          <a:bodyPr/>
          <a:lstStyle/>
          <a:p>
            <a:r>
              <a:rPr lang="en-US" sz="1800" dirty="0" smtClean="0"/>
              <a:t>Our mission.</a:t>
            </a:r>
            <a:endParaRPr lang="en-US" sz="1800" dirty="0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1039813" y="2641600"/>
            <a:ext cx="1092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 To revolutionize the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way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people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study, learn, prepare, </a:t>
            </a:r>
          </a:p>
          <a:p>
            <a:pPr marL="342900" indent="-139700"/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pursue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their dreams.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1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vision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is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long-term goal.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how </a:t>
            </a:r>
            <a:r>
              <a:rPr lang="en-US" sz="4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 world will be different </a:t>
            </a:r>
            <a:endParaRPr lang="en-US" sz="4800" dirty="0" smtClean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when </a:t>
            </a:r>
            <a:r>
              <a:rPr lang="en-US" sz="4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we </a:t>
            </a:r>
            <a:r>
              <a:rPr lang="en-US" sz="48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succeed.</a:t>
            </a:r>
            <a:endParaRPr lang="en-US" sz="4800" dirty="0">
              <a:solidFill>
                <a:srgbClr val="000000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 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79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Our audiences are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 students, parents, teachers, tutors, counselors, investors, partners,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our own people.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42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vision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is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long-term goal.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how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 world will be different </a:t>
            </a:r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when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we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succeed.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 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97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03200"/>
            <a:ext cx="10464800" cy="1244600"/>
          </a:xfrm>
          <a:ln/>
        </p:spPr>
        <p:txBody>
          <a:bodyPr/>
          <a:lstStyle/>
          <a:p>
            <a:r>
              <a:rPr lang="en-US" sz="1800" dirty="0" smtClean="0"/>
              <a:t>Our vision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1016000" y="3505200"/>
            <a:ext cx="10922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More people will love learning,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they’ll see tests as helpful checkpoints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on the road to achieving their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dreams.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4600" y="2895600"/>
            <a:ext cx="10464800" cy="5740400"/>
          </a:xfrm>
          <a:ln/>
        </p:spPr>
        <p:txBody>
          <a:bodyPr/>
          <a:lstStyle/>
          <a:p>
            <a:r>
              <a:rPr lang="en-US" sz="4800" dirty="0" smtClean="0"/>
              <a:t>People will use our services to learn until they’ve mastered a subject.</a:t>
            </a:r>
          </a:p>
          <a:p>
            <a:r>
              <a:rPr lang="en-US" sz="4800" dirty="0" smtClean="0"/>
              <a:t>They’ll gain </a:t>
            </a:r>
            <a:r>
              <a:rPr lang="en-US" sz="4800" dirty="0"/>
              <a:t>the confidence to take </a:t>
            </a:r>
            <a:r>
              <a:rPr lang="en-US" sz="4800" dirty="0" smtClean="0"/>
              <a:t>tests</a:t>
            </a:r>
            <a:r>
              <a:rPr lang="en-US" sz="4800" dirty="0"/>
              <a:t> </a:t>
            </a:r>
            <a:r>
              <a:rPr lang="en-US" sz="4800" dirty="0" smtClean="0"/>
              <a:t>and </a:t>
            </a:r>
            <a:r>
              <a:rPr lang="en-US" sz="4800" dirty="0"/>
              <a:t>the </a:t>
            </a:r>
            <a:r>
              <a:rPr lang="en-US" sz="4800" dirty="0" smtClean="0"/>
              <a:t>motivation </a:t>
            </a:r>
            <a:r>
              <a:rPr lang="en-US" sz="4800" dirty="0"/>
              <a:t>to </a:t>
            </a:r>
            <a:r>
              <a:rPr lang="en-US" sz="4800" dirty="0" smtClean="0"/>
              <a:t>continue learning.</a:t>
            </a:r>
          </a:p>
          <a:p>
            <a:r>
              <a:rPr lang="en-US" sz="4800" dirty="0" smtClean="0"/>
              <a:t>This will inspire them </a:t>
            </a:r>
            <a:r>
              <a:rPr lang="en-US" sz="4800" dirty="0"/>
              <a:t>to pursue </a:t>
            </a:r>
            <a:r>
              <a:rPr lang="en-US" sz="4800" dirty="0" smtClean="0"/>
              <a:t>more subjects and bigger goals.</a:t>
            </a:r>
          </a:p>
          <a:p>
            <a:endParaRPr lang="en-US" sz="4800" dirty="0"/>
          </a:p>
          <a:p>
            <a:endParaRPr lang="en-US" sz="4800" dirty="0"/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270000" y="203200"/>
            <a:ext cx="1049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Our vision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Continued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200" y="1981200"/>
            <a:ext cx="11658600" cy="5334000"/>
          </a:xfrm>
          <a:ln/>
        </p:spPr>
        <p:txBody>
          <a:bodyPr/>
          <a:lstStyle/>
          <a:p>
            <a:pPr lvl="1" algn="l"/>
            <a:r>
              <a:rPr lang="en-US" sz="4800" dirty="0" smtClean="0">
                <a:latin typeface="Times"/>
                <a:ea typeface="+mn-ea"/>
                <a:cs typeface="Times"/>
              </a:rPr>
              <a:t/>
            </a:r>
            <a:br>
              <a:rPr lang="en-US" sz="4800" dirty="0" smtClean="0">
                <a:latin typeface="Times"/>
                <a:ea typeface="+mn-ea"/>
                <a:cs typeface="Times"/>
              </a:rPr>
            </a:br>
            <a:r>
              <a:rPr lang="en-US" sz="4800" dirty="0" smtClean="0">
                <a:latin typeface="Times"/>
                <a:ea typeface="+mn-ea"/>
                <a:cs typeface="Times"/>
              </a:rPr>
              <a:t/>
            </a:r>
            <a:br>
              <a:rPr lang="en-US" sz="4800" dirty="0" smtClean="0">
                <a:latin typeface="Times"/>
                <a:ea typeface="+mn-ea"/>
                <a:cs typeface="Times"/>
              </a:rPr>
            </a:br>
            <a:r>
              <a:rPr lang="en-US" sz="4800" dirty="0" smtClean="0">
                <a:latin typeface="Times"/>
                <a:ea typeface="+mn-ea"/>
                <a:cs typeface="Times"/>
              </a:rPr>
              <a:t/>
            </a:r>
            <a:br>
              <a:rPr lang="en-US" sz="4800" dirty="0" smtClean="0">
                <a:latin typeface="Times"/>
                <a:ea typeface="+mn-ea"/>
                <a:cs typeface="Times"/>
              </a:rPr>
            </a:br>
            <a:r>
              <a:rPr lang="en-US" sz="4800" dirty="0" smtClean="0">
                <a:latin typeface="Times"/>
                <a:ea typeface="+mn-ea"/>
                <a:cs typeface="Times"/>
              </a:rPr>
              <a:t>Test prep experts:</a:t>
            </a:r>
            <a:br>
              <a:rPr lang="en-US" sz="4800" dirty="0" smtClean="0">
                <a:latin typeface="Times"/>
                <a:ea typeface="+mn-ea"/>
                <a:cs typeface="Times"/>
              </a:rPr>
            </a:br>
            <a:r>
              <a:rPr lang="en-US" sz="4800" dirty="0">
                <a:latin typeface="Times"/>
                <a:ea typeface="+mn-ea"/>
                <a:cs typeface="Times"/>
              </a:rPr>
              <a:t>	</a:t>
            </a:r>
            <a:r>
              <a:rPr lang="en-US" sz="4800" dirty="0"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latin typeface="Times"/>
                <a:ea typeface="+mn-ea"/>
                <a:cs typeface="Times"/>
              </a:rPr>
              <a:t>Content expertise</a:t>
            </a:r>
            <a:r>
              <a:rPr lang="en-US" sz="4800" dirty="0" smtClean="0">
                <a:latin typeface="Times"/>
                <a:cs typeface="Times"/>
              </a:rPr>
              <a:t>                                                            		The latest and greatest</a:t>
            </a:r>
            <a:br>
              <a:rPr lang="en-US" sz="4800" dirty="0" smtClean="0">
                <a:latin typeface="Times"/>
                <a:cs typeface="Times"/>
              </a:rPr>
            </a:br>
            <a:r>
              <a:rPr lang="en-US" sz="4800" dirty="0" smtClean="0">
                <a:latin typeface="Times"/>
                <a:cs typeface="Times"/>
              </a:rPr>
              <a:t>	</a:t>
            </a:r>
            <a:r>
              <a:rPr lang="en-US" sz="4800" dirty="0"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latin typeface="Times"/>
                <a:cs typeface="Times"/>
              </a:rPr>
              <a:t>L</a:t>
            </a:r>
            <a: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  <a:t>earning </a:t>
            </a:r>
            <a:r>
              <a:rPr lang="en-US" sz="4800" dirty="0">
                <a:latin typeface="Times"/>
                <a:cs typeface="Times"/>
                <a:sym typeface="Roboto Regular" charset="0"/>
              </a:rPr>
              <a:t>expertise </a:t>
            </a:r>
            <a:r>
              <a:rPr lang="en-US" sz="4800" dirty="0" smtClean="0">
                <a:latin typeface="Times"/>
                <a:cs typeface="Times"/>
                <a:sym typeface="Roboto Regular" charset="0"/>
              </a:rPr>
              <a:t/>
            </a:r>
            <a:br>
              <a:rPr lang="en-US" sz="4800" dirty="0" smtClean="0">
                <a:latin typeface="Times"/>
                <a:cs typeface="Times"/>
                <a:sym typeface="Roboto Regular" charset="0"/>
              </a:rPr>
            </a:br>
            <a:r>
              <a:rPr lang="en-US" sz="4800" dirty="0">
                <a:latin typeface="Times"/>
                <a:cs typeface="Times"/>
                <a:sym typeface="Roboto Regular" charset="0"/>
              </a:rPr>
              <a:t>		The best </a:t>
            </a:r>
            <a:r>
              <a:rPr lang="en-US" sz="4800" dirty="0" smtClean="0">
                <a:latin typeface="Times"/>
                <a:cs typeface="Times"/>
                <a:sym typeface="Roboto Regular" charset="0"/>
              </a:rPr>
              <a:t>methodologies</a:t>
            </a:r>
            <a:r>
              <a:rPr lang="en-US" sz="4800" dirty="0">
                <a:latin typeface="Times"/>
                <a:ea typeface="+mn-ea"/>
                <a:cs typeface="Times"/>
                <a:sym typeface="Roboto Regular" charset="0"/>
              </a:rPr>
              <a:t/>
            </a:r>
            <a:br>
              <a:rPr lang="en-US" sz="4800" dirty="0">
                <a:latin typeface="Times"/>
                <a:ea typeface="+mn-ea"/>
                <a:cs typeface="Times"/>
                <a:sym typeface="Roboto Regular" charset="0"/>
              </a:rPr>
            </a:br>
            <a: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  <a:t>	</a:t>
            </a:r>
            <a:r>
              <a:rPr lang="en-US" sz="4800" dirty="0" smtClean="0">
                <a:latin typeface="Times"/>
                <a:ea typeface="ＭＳ Ｐゴシック" charset="0"/>
                <a:cs typeface="Times"/>
                <a:sym typeface="Calibri" charset="0"/>
              </a:rPr>
              <a:t>• Standardized t</a:t>
            </a:r>
            <a: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  <a:t>est expertise </a:t>
            </a:r>
            <a:b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</a:br>
            <a:r>
              <a:rPr lang="en-US" sz="4800" dirty="0">
                <a:latin typeface="Times"/>
                <a:ea typeface="+mn-ea"/>
                <a:cs typeface="Times"/>
                <a:sym typeface="Roboto Regular" charset="0"/>
              </a:rPr>
              <a:t>	</a:t>
            </a:r>
            <a: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  <a:t>	The most knowledge</a:t>
            </a:r>
            <a:b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</a:br>
            <a: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  <a:t>	</a:t>
            </a:r>
            <a:r>
              <a:rPr lang="en-US" sz="4800" dirty="0"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  <a:t>Technology expertise                              </a:t>
            </a:r>
            <a:r>
              <a:rPr lang="en-US" sz="4800" dirty="0">
                <a:latin typeface="Times"/>
                <a:ea typeface="+mn-ea"/>
                <a:cs typeface="Times"/>
                <a:sym typeface="Roboto Regular" charset="0"/>
              </a:rPr>
              <a:t>	</a:t>
            </a:r>
            <a: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  <a:t>	Apps and platform</a:t>
            </a:r>
            <a:br>
              <a:rPr lang="en-US" sz="4800" dirty="0" smtClean="0">
                <a:latin typeface="Times"/>
                <a:ea typeface="+mn-ea"/>
                <a:cs typeface="Times"/>
                <a:sym typeface="Roboto Regular" charset="0"/>
              </a:rPr>
            </a:br>
            <a:r>
              <a:rPr lang="en-US" sz="4800" dirty="0" smtClean="0">
                <a:latin typeface="Times"/>
                <a:cs typeface="Times"/>
              </a:rPr>
              <a:t/>
            </a:r>
            <a:br>
              <a:rPr lang="en-US" sz="4800" dirty="0" smtClean="0">
                <a:latin typeface="Times"/>
                <a:cs typeface="Times"/>
              </a:rPr>
            </a:br>
            <a:r>
              <a:rPr lang="en-US" sz="4800" dirty="0" smtClean="0">
                <a:latin typeface="Times"/>
                <a:cs typeface="Times"/>
              </a:rPr>
              <a:t/>
            </a:r>
            <a:br>
              <a:rPr lang="en-US" sz="4800" dirty="0" smtClean="0">
                <a:latin typeface="Times"/>
                <a:cs typeface="Times"/>
              </a:rPr>
            </a:br>
            <a:r>
              <a:rPr lang="en-US" sz="4800" dirty="0" smtClean="0">
                <a:latin typeface="Times"/>
                <a:cs typeface="Times"/>
              </a:rPr>
              <a:t/>
            </a:r>
            <a:br>
              <a:rPr lang="en-US" sz="4800" dirty="0" smtClean="0">
                <a:latin typeface="Times"/>
                <a:cs typeface="Times"/>
              </a:rPr>
            </a:br>
            <a:endParaRPr lang="en-US" sz="4800" dirty="0">
              <a:latin typeface="Times"/>
              <a:cs typeface="Times"/>
            </a:endParaRP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Who we are.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092200" y="2489200"/>
            <a:ext cx="10464800" cy="5740400"/>
          </a:xfrm>
          <a:ln/>
        </p:spPr>
        <p:txBody>
          <a:bodyPr/>
          <a:lstStyle/>
          <a:p>
            <a:r>
              <a:rPr lang="en-US" sz="4800" u="sng" dirty="0"/>
              <a:t>Great people</a:t>
            </a:r>
            <a:r>
              <a:rPr lang="en-US" sz="4800" dirty="0"/>
              <a:t>. We can only grow quickly by </a:t>
            </a:r>
            <a:r>
              <a:rPr lang="en-US" sz="4800" dirty="0" smtClean="0"/>
              <a:t>attracting, improving, and retaining the </a:t>
            </a:r>
            <a:r>
              <a:rPr lang="en-US" sz="4800" dirty="0"/>
              <a:t>very best people on the planet.</a:t>
            </a:r>
          </a:p>
          <a:p>
            <a:pPr lvl="0"/>
            <a:r>
              <a:rPr lang="en-US" sz="4800" u="sng" dirty="0" smtClean="0"/>
              <a:t>Customized content</a:t>
            </a:r>
            <a:r>
              <a:rPr lang="en-US" sz="4800" dirty="0" smtClean="0"/>
              <a:t>. We </a:t>
            </a:r>
            <a:r>
              <a:rPr lang="en-US" sz="4800" dirty="0"/>
              <a:t>continually </a:t>
            </a:r>
            <a:r>
              <a:rPr lang="en-US" sz="4800" dirty="0" smtClean="0"/>
              <a:t>present content tailored to each person’s level, so they can continually improve.</a:t>
            </a:r>
            <a:endParaRPr lang="en-US" sz="4800" dirty="0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Our Values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5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092200" y="2489200"/>
            <a:ext cx="10464800" cy="5740400"/>
          </a:xfrm>
          <a:ln/>
        </p:spPr>
        <p:txBody>
          <a:bodyPr/>
          <a:lstStyle/>
          <a:p>
            <a:pPr lvl="0"/>
            <a:r>
              <a:rPr lang="en-US" sz="4800" u="sng" dirty="0" smtClean="0"/>
              <a:t>Technology innovation</a:t>
            </a:r>
            <a:r>
              <a:rPr lang="en-US" sz="4800" u="sng" dirty="0"/>
              <a:t>. </a:t>
            </a:r>
            <a:r>
              <a:rPr lang="en-US" sz="4800" dirty="0"/>
              <a:t>We constantly improve our technology, so our customers always have access to the best we </a:t>
            </a:r>
            <a:r>
              <a:rPr lang="en-US" sz="4800" dirty="0" smtClean="0"/>
              <a:t>offer</a:t>
            </a:r>
            <a:r>
              <a:rPr lang="en-US" sz="4800" dirty="0"/>
              <a:t>—which is the best anyone has to offer</a:t>
            </a:r>
            <a:r>
              <a:rPr lang="en-US" sz="4800" dirty="0" smtClean="0"/>
              <a:t>.</a:t>
            </a:r>
          </a:p>
          <a:p>
            <a:pPr lvl="0"/>
            <a:r>
              <a:rPr lang="en-US" sz="4800" u="sng" dirty="0" smtClean="0"/>
              <a:t>Feedback</a:t>
            </a:r>
            <a:r>
              <a:rPr lang="en-US" sz="4800" dirty="0" smtClean="0"/>
              <a:t>. </a:t>
            </a:r>
            <a:r>
              <a:rPr lang="en-US" sz="4800" dirty="0"/>
              <a:t>We believe that people perform at their best when they have encouragement, so we deliver it constantly to our students—and our own people.</a:t>
            </a:r>
          </a:p>
          <a:p>
            <a:pPr lvl="0"/>
            <a:endParaRPr lang="en-US" sz="4800" dirty="0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Our Values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77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r>
              <a:rPr lang="en-US" sz="4800" u="sng" dirty="0" smtClean="0"/>
              <a:t>Democratization </a:t>
            </a:r>
            <a:r>
              <a:rPr lang="en-US" sz="4800" u="sng" dirty="0"/>
              <a:t>of learning</a:t>
            </a:r>
            <a:r>
              <a:rPr lang="en-US" sz="4800" dirty="0"/>
              <a:t>. We make it possible for everyone to improve </a:t>
            </a:r>
            <a:r>
              <a:rPr lang="en-US" sz="4800" dirty="0" smtClean="0"/>
              <a:t>themselves, </a:t>
            </a:r>
            <a:r>
              <a:rPr lang="en-US" sz="4800" dirty="0"/>
              <a:t>by making </a:t>
            </a:r>
            <a:r>
              <a:rPr lang="en-US" sz="4800" dirty="0" smtClean="0"/>
              <a:t>our </a:t>
            </a:r>
            <a:r>
              <a:rPr lang="en-US" sz="4800" dirty="0"/>
              <a:t>services</a:t>
            </a:r>
            <a:r>
              <a:rPr lang="en-US" sz="4800" dirty="0" smtClean="0"/>
              <a:t> </a:t>
            </a:r>
            <a:r>
              <a:rPr lang="en-US" sz="4800" dirty="0"/>
              <a:t>easy to get</a:t>
            </a:r>
            <a:r>
              <a:rPr lang="en-US" sz="4800" dirty="0" smtClean="0"/>
              <a:t>, easy to </a:t>
            </a:r>
            <a:r>
              <a:rPr lang="en-US" sz="4800" dirty="0"/>
              <a:t>use, and easy to afford. </a:t>
            </a:r>
          </a:p>
          <a:p>
            <a:pPr lvl="0"/>
            <a:r>
              <a:rPr lang="en-US" sz="4800" u="sng" dirty="0"/>
              <a:t>Impact</a:t>
            </a:r>
            <a:r>
              <a:rPr lang="en-US" sz="4800" dirty="0"/>
              <a:t>. Our services deliver the greatest possible results in the shortest possible time. </a:t>
            </a:r>
          </a:p>
          <a:p>
            <a:pPr marL="406400" indent="0">
              <a:buNone/>
            </a:pPr>
            <a:r>
              <a:rPr lang="en-US" dirty="0"/>
              <a:t> 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Our Values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43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What we do.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863600" y="2628900"/>
            <a:ext cx="11404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00100" lvl="1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We curate the best content available 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in our apps. </a:t>
            </a:r>
          </a:p>
          <a:p>
            <a:pPr marL="800100" lvl="1" indent="-139700" algn="l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Our apps deliver a customized service that   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inspires and encourages students to   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master that content. </a:t>
            </a:r>
          </a:p>
        </p:txBody>
      </p:sp>
    </p:spTree>
    <p:extLst>
      <p:ext uri="{BB962C8B-B14F-4D97-AF65-F5344CB8AC3E}">
        <p14:creationId xmlns:p14="http://schemas.microsoft.com/office/powerpoint/2010/main" val="2560241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What we do.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863600" y="2628900"/>
            <a:ext cx="11404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00100" lvl="1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We make test prep easy—and a 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healthy habit. </a:t>
            </a:r>
          </a:p>
          <a:p>
            <a:pPr marL="800100" lvl="1" indent="-139700" algn="l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We make test prep available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and   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affordable anytime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,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anywhere to 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almost anyone.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28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What we do.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863600" y="2628900"/>
            <a:ext cx="11404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00100" lvl="1" indent="-139700" algn="l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800100" lvl="1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Using our service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builds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confidence.</a:t>
            </a:r>
          </a:p>
          <a:p>
            <a:pPr marL="800100" lvl="1" indent="-139700" algn="l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800100" lvl="1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We give parents and tutors the ability 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to monitor progress and provide 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encouragement.</a:t>
            </a:r>
          </a:p>
          <a:p>
            <a:pPr marL="800100" lvl="1" indent="-139700" algn="l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800100" lvl="1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All of this makes tests less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daunting.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800100" lvl="1" indent="-139700" algn="l"/>
            <a:endParaRPr lang="en-US" sz="36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endParaRPr lang="en-US" sz="36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endParaRPr lang="en-US" sz="36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73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not about us.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It’s about starting with them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their problems.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That’s how to get through their defenses, their cynicism, and preconceptions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about us, our category, and what we do.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44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What makes us different.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863600" y="2628900"/>
            <a:ext cx="11404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00100" lvl="1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Our technology: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Assesses each student’s strengths and weaknesses.</a:t>
            </a: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Customizes content for every student at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every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level.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	</a:t>
            </a:r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800100" lvl="1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Challenges each student based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on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their performance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history and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goals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.</a:t>
            </a:r>
          </a:p>
          <a:p>
            <a:pPr marL="800100" lvl="1" indent="-139700" algn="l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64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Our Thought Leadership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863600" y="2628900"/>
            <a:ext cx="11404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The American education system is failing to prepare our students for standardized tests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required to progress to college and beyond—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e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specially those who can’t afford tutors.</a:t>
            </a:r>
          </a:p>
          <a:p>
            <a:pPr marL="342900" indent="-139700" algn="l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Testing is an effective way to force and measure growth—and now it’s possible to make it a positive experience.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Our Thought Leadership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863600" y="2628900"/>
            <a:ext cx="11404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Traditional test prep companies are   </a:t>
            </a: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expensive, slow, inconvenient, and do not </a:t>
            </a: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embrace innovative technology.</a:t>
            </a:r>
          </a:p>
          <a:p>
            <a:pPr marL="342900" indent="-139700" algn="l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•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Technology can provide affordable,   </a:t>
            </a: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adaptable, comprehensive learning anytime,  </a:t>
            </a: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anywhere, to almost anyone.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69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1270000" y="203200"/>
            <a:ext cx="1046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Jargon</a:t>
            </a:r>
          </a:p>
          <a:p>
            <a:r>
              <a:rPr lang="en-US" sz="1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we </a:t>
            </a:r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must replace </a:t>
            </a:r>
            <a:r>
              <a:rPr lang="en-US" sz="1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with clear powerful </a:t>
            </a:r>
            <a:r>
              <a:rPr lang="en-US" sz="1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Roboto Black" charset="0"/>
              </a:rPr>
              <a:t>words.</a:t>
            </a:r>
            <a:endParaRPr lang="en-US" sz="1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Black" charset="0"/>
            </a:endParaRP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863600" y="2628900"/>
            <a:ext cx="11404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</a:t>
            </a:r>
            <a:r>
              <a:rPr lang="en-US" sz="4800" strike="sngStrike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Users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               Students</a:t>
            </a:r>
          </a:p>
          <a:p>
            <a:pPr marL="342900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</a:t>
            </a:r>
            <a:r>
              <a:rPr lang="en-US" sz="4800" strike="sngStrike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Mentors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           Test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preparation experts</a:t>
            </a: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</a:t>
            </a:r>
            <a:r>
              <a:rPr lang="en-US" sz="4800" strike="sngStrike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Products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          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Our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services or our app</a:t>
            </a:r>
          </a:p>
          <a:p>
            <a:pPr marL="342900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</a:t>
            </a:r>
            <a:r>
              <a:rPr lang="en-US" sz="4800" strike="sngStrike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Comprehension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Mastery</a:t>
            </a: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strike="sngStrike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Platform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           Our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service or our app </a:t>
            </a:r>
          </a:p>
          <a:p>
            <a:pPr marL="342900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</a:t>
            </a:r>
            <a:r>
              <a:rPr lang="en-US" sz="4800" strike="sngStrike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eMentorship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     Test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preparation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strike="sngStrike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eTesting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            Test preparation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</a:t>
            </a:r>
            <a:r>
              <a:rPr lang="en-US" sz="4800" strike="sngStrike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Human</a:t>
            </a:r>
            <a:r>
              <a:rPr lang="en-US" sz="4800" strike="sngStrike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-</a:t>
            </a:r>
            <a:r>
              <a:rPr lang="en-US" sz="4800" strike="sngStrike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centric</a:t>
            </a:r>
            <a:r>
              <a:rPr lang="en-US" sz="480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Helpful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, useful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, usable   </a:t>
            </a:r>
          </a:p>
          <a:p>
            <a:pPr marL="342900" indent="-139700" algn="l"/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</a:t>
            </a:r>
            <a:r>
              <a:rPr lang="en-US" sz="4800" strike="sngStrike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Empower</a:t>
            </a:r>
            <a:r>
              <a:rPr lang="en-US" sz="480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Calibri" charset="0"/>
              </a:rPr>
              <a:t>                 Help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Calibri" charset="0"/>
            </a:endParaRPr>
          </a:p>
          <a:p>
            <a:pPr marL="342900" indent="-139700" algn="l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34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76200"/>
            <a:ext cx="13195300" cy="98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2725504" y="4447401"/>
            <a:ext cx="7204947" cy="16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"/>
                <a:ea typeface="ＭＳ Ｐゴシック" charset="0"/>
                <a:cs typeface="Times"/>
                <a:sym typeface="Roboto Regular" charset="0"/>
              </a:rPr>
              <a:t>The only test prep company that </a:t>
            </a:r>
          </a:p>
          <a:p>
            <a:r>
              <a:rPr lang="en-US" sz="3600" dirty="0">
                <a:solidFill>
                  <a:schemeClr val="bg1"/>
                </a:solidFill>
                <a:latin typeface="Times"/>
                <a:ea typeface="ＭＳ Ｐゴシック" charset="0"/>
                <a:cs typeface="Times"/>
                <a:sym typeface="Roboto Regular" charset="0"/>
              </a:rPr>
              <a:t>g</a:t>
            </a:r>
            <a:r>
              <a:rPr lang="en-US" sz="3600" dirty="0" smtClean="0">
                <a:solidFill>
                  <a:schemeClr val="bg1"/>
                </a:solidFill>
                <a:latin typeface="Times"/>
                <a:ea typeface="ＭＳ Ｐゴシック" charset="0"/>
                <a:cs typeface="Times"/>
                <a:sym typeface="Roboto Regular" charset="0"/>
              </a:rPr>
              <a:t>uarantees you’ll improve your scores.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"/>
                <a:ea typeface="ＭＳ Ｐゴシック" charset="0"/>
                <a:cs typeface="Times"/>
                <a:sym typeface="Roboto Regular" charset="0"/>
              </a:rPr>
              <a:t>Because we will.</a:t>
            </a:r>
            <a:endParaRPr lang="en-US" sz="3600" dirty="0">
              <a:solidFill>
                <a:schemeClr val="bg1"/>
              </a:solidFill>
              <a:latin typeface="Times"/>
              <a:ea typeface="ＭＳ Ｐゴシック" charset="0"/>
              <a:cs typeface="Times"/>
              <a:sym typeface="Roboto Regular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124200"/>
            <a:ext cx="76501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Teenage students are overwhelmed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don’t know where to begin. 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Older students are already busy with families, jobs, and other commitments.</a:t>
            </a:r>
          </a:p>
        </p:txBody>
      </p:sp>
    </p:spTree>
    <p:extLst>
      <p:ext uri="{BB962C8B-B14F-4D97-AF65-F5344CB8AC3E}">
        <p14:creationId xmlns:p14="http://schemas.microsoft.com/office/powerpoint/2010/main" val="4289828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For all of them, it’s hard to locate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, </a:t>
            </a:r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hire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, schedule, travel to,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travel from,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and pay for </a:t>
            </a:r>
            <a:r>
              <a:rPr lang="en-US" sz="4800" dirty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a </a:t>
            </a:r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traditional test-prep program.</a:t>
            </a:r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31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Parents want the best test prep.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They don’t want to have to nag.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They don’t want to waste money on test prep that won’t produce results.</a:t>
            </a:r>
          </a:p>
        </p:txBody>
      </p:sp>
    </p:spTree>
    <p:extLst>
      <p:ext uri="{BB962C8B-B14F-4D97-AF65-F5344CB8AC3E}">
        <p14:creationId xmlns:p14="http://schemas.microsoft.com/office/powerpoint/2010/main" val="3822129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39813" y="2660650"/>
            <a:ext cx="1092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Teachers, tutors, and counselors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 want to recommend the best test prep.</a:t>
            </a:r>
          </a:p>
          <a:p>
            <a:pPr marL="342900" indent="-139700"/>
            <a:endParaRPr lang="en-US" sz="4800" dirty="0" smtClean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The kind that their students </a:t>
            </a:r>
          </a:p>
          <a:p>
            <a:pPr marL="342900" indent="-139700"/>
            <a:r>
              <a:rPr lang="en-US" sz="4800" dirty="0" smtClean="0">
                <a:solidFill>
                  <a:schemeClr val="tx1"/>
                </a:solidFill>
                <a:latin typeface="Times"/>
                <a:ea typeface="ＭＳ Ｐゴシック" charset="0"/>
                <a:cs typeface="Times"/>
                <a:sym typeface="Oranienbaum" charset="0"/>
              </a:rPr>
              <a:t>will actually use.</a:t>
            </a:r>
          </a:p>
          <a:p>
            <a:pPr marL="342900" indent="-139700"/>
            <a:endParaRPr lang="en-US" sz="4800" dirty="0">
              <a:solidFill>
                <a:schemeClr val="tx1"/>
              </a:solidFill>
              <a:latin typeface="Times"/>
              <a:ea typeface="ＭＳ Ｐゴシック" charset="0"/>
              <a:cs typeface="Times"/>
              <a:sym typeface="Oranienba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75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Nexa Bold"/>
        <a:ea typeface="ヒラギノ角ゴ ProN W6"/>
        <a:cs typeface="ヒラギノ角ゴ ProN W6"/>
      </a:majorFont>
      <a:minorFont>
        <a:latin typeface="New Century Schlb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Roboto Black"/>
        <a:ea typeface="ヒラギノ角ゴ ProN W6"/>
        <a:cs typeface="ヒラギノ角ゴ ProN W6"/>
      </a:majorFont>
      <a:minorFont>
        <a:latin typeface="Roboto Regula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Roboto Black"/>
        <a:ea typeface="ヒラギノ角ゴ ProN W6"/>
        <a:cs typeface="ヒラギノ角ゴ ProN W6"/>
      </a:majorFont>
      <a:minorFont>
        <a:latin typeface="Roboto Medium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5911</TotalTime>
  <Pages>0</Pages>
  <Words>1475</Words>
  <Characters>0</Characters>
  <Application>Microsoft Macintosh PowerPoint</Application>
  <PresentationFormat>Custom</PresentationFormat>
  <Lines>0</Lines>
  <Paragraphs>271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Title &amp; Subtitle</vt:lpstr>
      <vt:lpstr>Title &amp; Bullets</vt:lpstr>
      <vt:lpstr>Blank</vt:lpstr>
      <vt:lpstr>Title - Center</vt:lpstr>
      <vt:lpstr>Photo - Vertical</vt:lpstr>
      <vt:lpstr>Title - Top</vt:lpstr>
      <vt:lpstr>Photo - Horizontal</vt:lpstr>
      <vt:lpstr>Title &amp; Bullets - Left</vt:lpstr>
      <vt:lpstr>Title &amp; Bullets - 2 Column</vt:lpstr>
      <vt:lpstr>Title, Bullets &amp; Photo</vt:lpstr>
      <vt:lpstr>Title &amp; Bullets - Right</vt:lpstr>
      <vt:lpstr>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matter. Our big promise. That we can deliver TODAY.</vt:lpstr>
      <vt:lpstr>Why we matter. Our big promise. That we ASPIRE TO IN THE FUTURE. Our Platform Promise.</vt:lpstr>
      <vt:lpstr>PowerPoint Presentation</vt:lpstr>
      <vt:lpstr>PowerPoint Presentation</vt:lpstr>
      <vt:lpstr>PowerPoint Presentation</vt:lpstr>
      <vt:lpstr>PowerPoint Presentation</vt:lpstr>
      <vt:lpstr>Our mission.</vt:lpstr>
      <vt:lpstr>PowerPoint Presentation</vt:lpstr>
      <vt:lpstr>PowerPoint Presentation</vt:lpstr>
      <vt:lpstr>Our vision </vt:lpstr>
      <vt:lpstr>PowerPoint Presentation</vt:lpstr>
      <vt:lpstr>   Test prep experts:  • Content expertise                                                              The latest and greatest  • Learning expertise    The best methodologies  • Standardized test expertise    The most knowledge  • Technology expertise                                Apps and platform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Rich Binell</cp:lastModifiedBy>
  <cp:revision>245</cp:revision>
  <dcterms:modified xsi:type="dcterms:W3CDTF">2014-03-13T21:39:35Z</dcterms:modified>
</cp:coreProperties>
</file>